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6" r:id="rId2"/>
    <p:sldId id="277" r:id="rId3"/>
    <p:sldId id="278" r:id="rId4"/>
    <p:sldId id="279" r:id="rId5"/>
    <p:sldId id="280" r:id="rId6"/>
    <p:sldId id="281" r:id="rId7"/>
    <p:sldId id="282" r:id="rId8"/>
    <p:sldId id="283" r:id="rId9"/>
    <p:sldId id="284" r:id="rId10"/>
    <p:sldId id="285" r:id="rId11"/>
    <p:sldId id="289" r:id="rId12"/>
    <p:sldId id="286" r:id="rId13"/>
    <p:sldId id="287" r:id="rId14"/>
    <p:sldId id="288"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Elena" initials="E" lastIdx="1" clrIdx="0">
    <p:extLst>
      <p:ext uri="{19B8F6BF-5375-455C-9EA6-DF929625EA0E}">
        <p15:presenceInfo xmlns:p15="http://schemas.microsoft.com/office/powerpoint/2012/main" userId="ElizaEl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69516" autoAdjust="0"/>
  </p:normalViewPr>
  <p:slideViewPr>
    <p:cSldViewPr snapToGrid="0">
      <p:cViewPr varScale="1">
        <p:scale>
          <a:sx n="67" d="100"/>
          <a:sy n="67" d="100"/>
        </p:scale>
        <p:origin x="1299" y="51"/>
      </p:cViewPr>
      <p:guideLst/>
    </p:cSldViewPr>
  </p:slideViewPr>
  <p:notesTextViewPr>
    <p:cViewPr>
      <p:scale>
        <a:sx n="1" d="1"/>
        <a:sy n="1" d="1"/>
      </p:scale>
      <p:origin x="0" y="0"/>
    </p:cViewPr>
  </p:notesTextViewPr>
  <p:notesViewPr>
    <p:cSldViewPr snapToGrid="0">
      <p:cViewPr varScale="1">
        <p:scale>
          <a:sx n="61" d="100"/>
          <a:sy n="61" d="100"/>
        </p:scale>
        <p:origin x="24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F4B67-2075-43A6-8B06-0EBC76085739}" type="datetimeFigureOut">
              <a:rPr lang="en-US" smtClean="0"/>
              <a:t>3/3/2023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31C16-D7F4-417A-97F7-FCF5899B6478}" type="slidenum">
              <a:rPr lang="en-US" smtClean="0"/>
              <a:t>‹#›</a:t>
            </a:fld>
            <a:endParaRPr lang="en-US" dirty="0"/>
          </a:p>
        </p:txBody>
      </p:sp>
    </p:spTree>
    <p:extLst>
      <p:ext uri="{BB962C8B-B14F-4D97-AF65-F5344CB8AC3E}">
        <p14:creationId xmlns:p14="http://schemas.microsoft.com/office/powerpoint/2010/main" val="109475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831C16-D7F4-417A-97F7-FCF5899B6478}" type="slidenum">
              <a:rPr lang="en-US" smtClean="0"/>
              <a:t>1</a:t>
            </a:fld>
            <a:endParaRPr lang="en-US" dirty="0"/>
          </a:p>
        </p:txBody>
      </p:sp>
    </p:spTree>
    <p:extLst>
      <p:ext uri="{BB962C8B-B14F-4D97-AF65-F5344CB8AC3E}">
        <p14:creationId xmlns:p14="http://schemas.microsoft.com/office/powerpoint/2010/main" val="284569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Reluctance because of shyness, fear of saying something wrong, or uninterested in the discussion topic.</a:t>
            </a:r>
          </a:p>
        </p:txBody>
      </p:sp>
      <p:sp>
        <p:nvSpPr>
          <p:cNvPr id="4" name="Slide Number Placeholder 3"/>
          <p:cNvSpPr>
            <a:spLocks noGrp="1"/>
          </p:cNvSpPr>
          <p:nvPr>
            <p:ph type="sldNum" sz="quarter" idx="10"/>
          </p:nvPr>
        </p:nvSpPr>
        <p:spPr/>
        <p:txBody>
          <a:bodyPr/>
          <a:lstStyle/>
          <a:p>
            <a:fld id="{AA831C16-D7F4-417A-97F7-FCF5899B6478}" type="slidenum">
              <a:rPr lang="en-US" smtClean="0"/>
              <a:t>2</a:t>
            </a:fld>
            <a:endParaRPr lang="en-US" dirty="0"/>
          </a:p>
        </p:txBody>
      </p:sp>
    </p:spTree>
    <p:extLst>
      <p:ext uri="{BB962C8B-B14F-4D97-AF65-F5344CB8AC3E}">
        <p14:creationId xmlns:p14="http://schemas.microsoft.com/office/powerpoint/2010/main" val="251271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Zoom has its own individual problems</a:t>
            </a:r>
            <a:r>
              <a:rPr lang="en-US" b="1" baseline="0" dirty="0"/>
              <a:t> as well.  Cameras and audio are often turned off.</a:t>
            </a:r>
            <a:endParaRPr lang="en-US" b="1" dirty="0"/>
          </a:p>
        </p:txBody>
      </p:sp>
      <p:sp>
        <p:nvSpPr>
          <p:cNvPr id="4" name="Slide Number Placeholder 3"/>
          <p:cNvSpPr>
            <a:spLocks noGrp="1"/>
          </p:cNvSpPr>
          <p:nvPr>
            <p:ph type="sldNum" sz="quarter" idx="10"/>
          </p:nvPr>
        </p:nvSpPr>
        <p:spPr/>
        <p:txBody>
          <a:bodyPr/>
          <a:lstStyle/>
          <a:p>
            <a:fld id="{AA831C16-D7F4-417A-97F7-FCF5899B6478}" type="slidenum">
              <a:rPr lang="en-US" smtClean="0"/>
              <a:t>3</a:t>
            </a:fld>
            <a:endParaRPr lang="en-US" dirty="0"/>
          </a:p>
        </p:txBody>
      </p:sp>
    </p:spTree>
    <p:extLst>
      <p:ext uri="{BB962C8B-B14F-4D97-AF65-F5344CB8AC3E}">
        <p14:creationId xmlns:p14="http://schemas.microsoft.com/office/powerpoint/2010/main" val="2146592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Students do not know what to expect in a writing course. They are often surprised that some reading and speaking is crucial components of a</a:t>
            </a:r>
            <a:r>
              <a:rPr lang="en-US" b="1" baseline="0" dirty="0"/>
              <a:t> composition course.</a:t>
            </a:r>
            <a:endParaRPr lang="en-US" b="1" dirty="0"/>
          </a:p>
        </p:txBody>
      </p:sp>
      <p:sp>
        <p:nvSpPr>
          <p:cNvPr id="4" name="Slide Number Placeholder 3"/>
          <p:cNvSpPr>
            <a:spLocks noGrp="1"/>
          </p:cNvSpPr>
          <p:nvPr>
            <p:ph type="sldNum" sz="quarter" idx="10"/>
          </p:nvPr>
        </p:nvSpPr>
        <p:spPr/>
        <p:txBody>
          <a:bodyPr/>
          <a:lstStyle/>
          <a:p>
            <a:fld id="{AA831C16-D7F4-417A-97F7-FCF5899B6478}" type="slidenum">
              <a:rPr lang="en-US" smtClean="0"/>
              <a:t>4</a:t>
            </a:fld>
            <a:endParaRPr lang="en-US" dirty="0"/>
          </a:p>
        </p:txBody>
      </p:sp>
    </p:spTree>
    <p:extLst>
      <p:ext uri="{BB962C8B-B14F-4D97-AF65-F5344CB8AC3E}">
        <p14:creationId xmlns:p14="http://schemas.microsoft.com/office/powerpoint/2010/main" val="204310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831C16-D7F4-417A-97F7-FCF5899B6478}" type="slidenum">
              <a:rPr lang="en-US" smtClean="0"/>
              <a:t>5</a:t>
            </a:fld>
            <a:endParaRPr lang="en-US" dirty="0"/>
          </a:p>
        </p:txBody>
      </p:sp>
    </p:spTree>
    <p:extLst>
      <p:ext uri="{BB962C8B-B14F-4D97-AF65-F5344CB8AC3E}">
        <p14:creationId xmlns:p14="http://schemas.microsoft.com/office/powerpoint/2010/main" val="362249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831C16-D7F4-417A-97F7-FCF5899B6478}" type="slidenum">
              <a:rPr lang="en-US" smtClean="0"/>
              <a:t>10</a:t>
            </a:fld>
            <a:endParaRPr lang="en-US" dirty="0"/>
          </a:p>
        </p:txBody>
      </p:sp>
    </p:spTree>
    <p:extLst>
      <p:ext uri="{BB962C8B-B14F-4D97-AF65-F5344CB8AC3E}">
        <p14:creationId xmlns:p14="http://schemas.microsoft.com/office/powerpoint/2010/main" val="329404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831C16-D7F4-417A-97F7-FCF5899B6478}" type="slidenum">
              <a:rPr lang="en-US" smtClean="0"/>
              <a:t>13</a:t>
            </a:fld>
            <a:endParaRPr lang="en-US" dirty="0"/>
          </a:p>
        </p:txBody>
      </p:sp>
    </p:spTree>
    <p:extLst>
      <p:ext uri="{BB962C8B-B14F-4D97-AF65-F5344CB8AC3E}">
        <p14:creationId xmlns:p14="http://schemas.microsoft.com/office/powerpoint/2010/main" val="3939544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2000" b="1" dirty="0"/>
              <a:t>Elmer says, That’s all folks!!!!” My favorite cartoon guy.</a:t>
            </a:r>
          </a:p>
          <a:p>
            <a:endParaRPr lang="en-US" dirty="0"/>
          </a:p>
          <a:p>
            <a:endParaRPr lang="en-US" dirty="0"/>
          </a:p>
          <a:p>
            <a:r>
              <a:rPr lang="en-US" dirty="0"/>
              <a:t>Image Source: Creative Commons</a:t>
            </a:r>
          </a:p>
        </p:txBody>
      </p:sp>
      <p:sp>
        <p:nvSpPr>
          <p:cNvPr id="4" name="Slide Number Placeholder 3"/>
          <p:cNvSpPr>
            <a:spLocks noGrp="1"/>
          </p:cNvSpPr>
          <p:nvPr>
            <p:ph type="sldNum" sz="quarter" idx="5"/>
          </p:nvPr>
        </p:nvSpPr>
        <p:spPr/>
        <p:txBody>
          <a:bodyPr/>
          <a:lstStyle/>
          <a:p>
            <a:fld id="{AA831C16-D7F4-417A-97F7-FCF5899B6478}" type="slidenum">
              <a:rPr lang="en-US" smtClean="0"/>
              <a:t>15</a:t>
            </a:fld>
            <a:endParaRPr lang="en-US" dirty="0"/>
          </a:p>
        </p:txBody>
      </p:sp>
    </p:spTree>
    <p:extLst>
      <p:ext uri="{BB962C8B-B14F-4D97-AF65-F5344CB8AC3E}">
        <p14:creationId xmlns:p14="http://schemas.microsoft.com/office/powerpoint/2010/main" val="323011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7BAC-216F-4975-98ED-1E2E39D219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ED1400-D3B0-4669-B4A2-C4FB5D1B4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CCE27B-852A-4902-8551-4E7F302F13AA}"/>
              </a:ext>
            </a:extLst>
          </p:cNvPr>
          <p:cNvSpPr>
            <a:spLocks noGrp="1"/>
          </p:cNvSpPr>
          <p:nvPr>
            <p:ph type="dt" sz="half" idx="10"/>
          </p:nvPr>
        </p:nvSpPr>
        <p:spPr/>
        <p:txBody>
          <a:bodyPr/>
          <a:lstStyle/>
          <a:p>
            <a:fld id="{07828F55-E625-4238-B958-6DC123265965}" type="datetimeFigureOut">
              <a:rPr lang="en-US" smtClean="0"/>
              <a:t>3/3/2023</a:t>
            </a:fld>
            <a:endParaRPr lang="en-US" dirty="0"/>
          </a:p>
        </p:txBody>
      </p:sp>
      <p:sp>
        <p:nvSpPr>
          <p:cNvPr id="5" name="Footer Placeholder 4">
            <a:extLst>
              <a:ext uri="{FF2B5EF4-FFF2-40B4-BE49-F238E27FC236}">
                <a16:creationId xmlns:a16="http://schemas.microsoft.com/office/drawing/2014/main" id="{C12AD2A1-C82D-4F67-9971-DBE7A7A615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060BA9-CB2D-4A47-8D47-8068E667AC8F}"/>
              </a:ext>
            </a:extLst>
          </p:cNvPr>
          <p:cNvSpPr>
            <a:spLocks noGrp="1"/>
          </p:cNvSpPr>
          <p:nvPr>
            <p:ph type="sldNum" sz="quarter" idx="12"/>
          </p:nvPr>
        </p:nvSpPr>
        <p:spPr/>
        <p:txBody>
          <a:bodyPr/>
          <a:lstStyle/>
          <a:p>
            <a:fld id="{574F9ACF-CC56-48E1-B3A9-FC9DA25D55F8}" type="slidenum">
              <a:rPr lang="en-US" smtClean="0"/>
              <a:t>‹#›</a:t>
            </a:fld>
            <a:endParaRPr lang="en-US" dirty="0"/>
          </a:p>
        </p:txBody>
      </p:sp>
    </p:spTree>
    <p:extLst>
      <p:ext uri="{BB962C8B-B14F-4D97-AF65-F5344CB8AC3E}">
        <p14:creationId xmlns:p14="http://schemas.microsoft.com/office/powerpoint/2010/main" val="332910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83A7-8E67-46FB-A7AF-E28C4AC278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E80917-1F11-41BE-AB9B-7D56EE5673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3221D-1B11-4F3A-94C0-13162049BF98}"/>
              </a:ext>
            </a:extLst>
          </p:cNvPr>
          <p:cNvSpPr>
            <a:spLocks noGrp="1"/>
          </p:cNvSpPr>
          <p:nvPr>
            <p:ph type="dt" sz="half" idx="10"/>
          </p:nvPr>
        </p:nvSpPr>
        <p:spPr/>
        <p:txBody>
          <a:bodyPr/>
          <a:lstStyle/>
          <a:p>
            <a:fld id="{07828F55-E625-4238-B958-6DC123265965}" type="datetimeFigureOut">
              <a:rPr lang="en-US" smtClean="0"/>
              <a:t>3/3/2023</a:t>
            </a:fld>
            <a:endParaRPr lang="en-US" dirty="0"/>
          </a:p>
        </p:txBody>
      </p:sp>
      <p:sp>
        <p:nvSpPr>
          <p:cNvPr id="5" name="Footer Placeholder 4">
            <a:extLst>
              <a:ext uri="{FF2B5EF4-FFF2-40B4-BE49-F238E27FC236}">
                <a16:creationId xmlns:a16="http://schemas.microsoft.com/office/drawing/2014/main" id="{214DC345-1604-4062-9675-B4FC635E29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5C393D-1B55-42FA-92A7-A33E325B8BC1}"/>
              </a:ext>
            </a:extLst>
          </p:cNvPr>
          <p:cNvSpPr>
            <a:spLocks noGrp="1"/>
          </p:cNvSpPr>
          <p:nvPr>
            <p:ph type="sldNum" sz="quarter" idx="12"/>
          </p:nvPr>
        </p:nvSpPr>
        <p:spPr/>
        <p:txBody>
          <a:bodyPr/>
          <a:lstStyle/>
          <a:p>
            <a:fld id="{574F9ACF-CC56-48E1-B3A9-FC9DA25D55F8}" type="slidenum">
              <a:rPr lang="en-US" smtClean="0"/>
              <a:t>‹#›</a:t>
            </a:fld>
            <a:endParaRPr lang="en-US" dirty="0"/>
          </a:p>
        </p:txBody>
      </p:sp>
    </p:spTree>
    <p:extLst>
      <p:ext uri="{BB962C8B-B14F-4D97-AF65-F5344CB8AC3E}">
        <p14:creationId xmlns:p14="http://schemas.microsoft.com/office/powerpoint/2010/main" val="1888951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E212E1-1582-429C-8642-D9AB9C2296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E869DB-AE34-4436-A7A8-E89A76CB51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FCCE7-8F9D-47BF-9BE2-96E604D0E83B}"/>
              </a:ext>
            </a:extLst>
          </p:cNvPr>
          <p:cNvSpPr>
            <a:spLocks noGrp="1"/>
          </p:cNvSpPr>
          <p:nvPr>
            <p:ph type="dt" sz="half" idx="10"/>
          </p:nvPr>
        </p:nvSpPr>
        <p:spPr/>
        <p:txBody>
          <a:bodyPr/>
          <a:lstStyle/>
          <a:p>
            <a:fld id="{07828F55-E625-4238-B958-6DC123265965}" type="datetimeFigureOut">
              <a:rPr lang="en-US" smtClean="0"/>
              <a:t>3/3/2023</a:t>
            </a:fld>
            <a:endParaRPr lang="en-US" dirty="0"/>
          </a:p>
        </p:txBody>
      </p:sp>
      <p:sp>
        <p:nvSpPr>
          <p:cNvPr id="5" name="Footer Placeholder 4">
            <a:extLst>
              <a:ext uri="{FF2B5EF4-FFF2-40B4-BE49-F238E27FC236}">
                <a16:creationId xmlns:a16="http://schemas.microsoft.com/office/drawing/2014/main" id="{8BB83D88-24AA-4E9A-897E-653F062306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B08568-D85F-46EC-B240-C73C3BC71D23}"/>
              </a:ext>
            </a:extLst>
          </p:cNvPr>
          <p:cNvSpPr>
            <a:spLocks noGrp="1"/>
          </p:cNvSpPr>
          <p:nvPr>
            <p:ph type="sldNum" sz="quarter" idx="12"/>
          </p:nvPr>
        </p:nvSpPr>
        <p:spPr/>
        <p:txBody>
          <a:bodyPr/>
          <a:lstStyle/>
          <a:p>
            <a:fld id="{574F9ACF-CC56-48E1-B3A9-FC9DA25D55F8}" type="slidenum">
              <a:rPr lang="en-US" smtClean="0"/>
              <a:t>‹#›</a:t>
            </a:fld>
            <a:endParaRPr lang="en-US" dirty="0"/>
          </a:p>
        </p:txBody>
      </p:sp>
    </p:spTree>
    <p:extLst>
      <p:ext uri="{BB962C8B-B14F-4D97-AF65-F5344CB8AC3E}">
        <p14:creationId xmlns:p14="http://schemas.microsoft.com/office/powerpoint/2010/main" val="189443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F735-BBD7-4B87-9192-08BF6AD6B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9BC3EE-7B69-4A02-A830-BB70A9213D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6C749-76C6-4AE5-94D4-82DFB8E4E2FA}"/>
              </a:ext>
            </a:extLst>
          </p:cNvPr>
          <p:cNvSpPr>
            <a:spLocks noGrp="1"/>
          </p:cNvSpPr>
          <p:nvPr>
            <p:ph type="dt" sz="half" idx="10"/>
          </p:nvPr>
        </p:nvSpPr>
        <p:spPr/>
        <p:txBody>
          <a:bodyPr/>
          <a:lstStyle/>
          <a:p>
            <a:fld id="{07828F55-E625-4238-B958-6DC123265965}" type="datetimeFigureOut">
              <a:rPr lang="en-US" smtClean="0"/>
              <a:t>3/3/2023</a:t>
            </a:fld>
            <a:endParaRPr lang="en-US" dirty="0"/>
          </a:p>
        </p:txBody>
      </p:sp>
      <p:sp>
        <p:nvSpPr>
          <p:cNvPr id="5" name="Footer Placeholder 4">
            <a:extLst>
              <a:ext uri="{FF2B5EF4-FFF2-40B4-BE49-F238E27FC236}">
                <a16:creationId xmlns:a16="http://schemas.microsoft.com/office/drawing/2014/main" id="{35B0579F-59B2-4105-AB8F-BAB9C0BF79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A1EEB8-C2F3-41ED-B1E8-286BDAB987AF}"/>
              </a:ext>
            </a:extLst>
          </p:cNvPr>
          <p:cNvSpPr>
            <a:spLocks noGrp="1"/>
          </p:cNvSpPr>
          <p:nvPr>
            <p:ph type="sldNum" sz="quarter" idx="12"/>
          </p:nvPr>
        </p:nvSpPr>
        <p:spPr/>
        <p:txBody>
          <a:bodyPr/>
          <a:lstStyle/>
          <a:p>
            <a:fld id="{574F9ACF-CC56-48E1-B3A9-FC9DA25D55F8}" type="slidenum">
              <a:rPr lang="en-US" smtClean="0"/>
              <a:t>‹#›</a:t>
            </a:fld>
            <a:endParaRPr lang="en-US" dirty="0"/>
          </a:p>
        </p:txBody>
      </p:sp>
    </p:spTree>
    <p:extLst>
      <p:ext uri="{BB962C8B-B14F-4D97-AF65-F5344CB8AC3E}">
        <p14:creationId xmlns:p14="http://schemas.microsoft.com/office/powerpoint/2010/main" val="47194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4A14-E32A-42C2-B56A-1D6C6E1D30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A869F-7935-40F8-B17E-30A20A7EDF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3CA0A9-ADF2-4379-B233-B7077E77F42D}"/>
              </a:ext>
            </a:extLst>
          </p:cNvPr>
          <p:cNvSpPr>
            <a:spLocks noGrp="1"/>
          </p:cNvSpPr>
          <p:nvPr>
            <p:ph type="dt" sz="half" idx="10"/>
          </p:nvPr>
        </p:nvSpPr>
        <p:spPr/>
        <p:txBody>
          <a:bodyPr/>
          <a:lstStyle/>
          <a:p>
            <a:fld id="{07828F55-E625-4238-B958-6DC123265965}" type="datetimeFigureOut">
              <a:rPr lang="en-US" smtClean="0"/>
              <a:t>3/3/2023</a:t>
            </a:fld>
            <a:endParaRPr lang="en-US" dirty="0"/>
          </a:p>
        </p:txBody>
      </p:sp>
      <p:sp>
        <p:nvSpPr>
          <p:cNvPr id="5" name="Footer Placeholder 4">
            <a:extLst>
              <a:ext uri="{FF2B5EF4-FFF2-40B4-BE49-F238E27FC236}">
                <a16:creationId xmlns:a16="http://schemas.microsoft.com/office/drawing/2014/main" id="{38A54E12-EE9E-48B7-95BB-96C20CA6E9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D9C0F4-909D-4B60-B032-37945CC226DF}"/>
              </a:ext>
            </a:extLst>
          </p:cNvPr>
          <p:cNvSpPr>
            <a:spLocks noGrp="1"/>
          </p:cNvSpPr>
          <p:nvPr>
            <p:ph type="sldNum" sz="quarter" idx="12"/>
          </p:nvPr>
        </p:nvSpPr>
        <p:spPr/>
        <p:txBody>
          <a:bodyPr/>
          <a:lstStyle/>
          <a:p>
            <a:fld id="{574F9ACF-CC56-48E1-B3A9-FC9DA25D55F8}" type="slidenum">
              <a:rPr lang="en-US" smtClean="0"/>
              <a:t>‹#›</a:t>
            </a:fld>
            <a:endParaRPr lang="en-US" dirty="0"/>
          </a:p>
        </p:txBody>
      </p:sp>
    </p:spTree>
    <p:extLst>
      <p:ext uri="{BB962C8B-B14F-4D97-AF65-F5344CB8AC3E}">
        <p14:creationId xmlns:p14="http://schemas.microsoft.com/office/powerpoint/2010/main" val="4205016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AF53-E2CF-4522-81DE-739FC52791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52E522-565C-429A-81E5-286070FD01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B56941-44BE-409F-A8D2-9FF95EAAE3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46B1D2-D928-452C-B5A8-879252578387}"/>
              </a:ext>
            </a:extLst>
          </p:cNvPr>
          <p:cNvSpPr>
            <a:spLocks noGrp="1"/>
          </p:cNvSpPr>
          <p:nvPr>
            <p:ph type="dt" sz="half" idx="10"/>
          </p:nvPr>
        </p:nvSpPr>
        <p:spPr/>
        <p:txBody>
          <a:bodyPr/>
          <a:lstStyle/>
          <a:p>
            <a:fld id="{07828F55-E625-4238-B958-6DC123265965}" type="datetimeFigureOut">
              <a:rPr lang="en-US" smtClean="0"/>
              <a:t>3/3/2023</a:t>
            </a:fld>
            <a:endParaRPr lang="en-US" dirty="0"/>
          </a:p>
        </p:txBody>
      </p:sp>
      <p:sp>
        <p:nvSpPr>
          <p:cNvPr id="6" name="Footer Placeholder 5">
            <a:extLst>
              <a:ext uri="{FF2B5EF4-FFF2-40B4-BE49-F238E27FC236}">
                <a16:creationId xmlns:a16="http://schemas.microsoft.com/office/drawing/2014/main" id="{9C7C942A-F3ED-470F-9714-D895CFEB51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AEBA2D-5741-408F-92C6-6CB2D8F528C8}"/>
              </a:ext>
            </a:extLst>
          </p:cNvPr>
          <p:cNvSpPr>
            <a:spLocks noGrp="1"/>
          </p:cNvSpPr>
          <p:nvPr>
            <p:ph type="sldNum" sz="quarter" idx="12"/>
          </p:nvPr>
        </p:nvSpPr>
        <p:spPr/>
        <p:txBody>
          <a:bodyPr/>
          <a:lstStyle/>
          <a:p>
            <a:fld id="{574F9ACF-CC56-48E1-B3A9-FC9DA25D55F8}" type="slidenum">
              <a:rPr lang="en-US" smtClean="0"/>
              <a:t>‹#›</a:t>
            </a:fld>
            <a:endParaRPr lang="en-US" dirty="0"/>
          </a:p>
        </p:txBody>
      </p:sp>
    </p:spTree>
    <p:extLst>
      <p:ext uri="{BB962C8B-B14F-4D97-AF65-F5344CB8AC3E}">
        <p14:creationId xmlns:p14="http://schemas.microsoft.com/office/powerpoint/2010/main" val="397168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4B19-E5CF-421C-BFFE-267265141F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17647-28FD-4FE0-94A4-9CECFD46D5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54CE6C-BFCB-46A7-9F99-4CBE1FB5CB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22955C-227C-4460-85E6-DF78829DDC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1A5F21-FC37-4E6A-B9F4-A6F53290E8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55793C-2B35-41A8-82A9-6EA11596FA08}"/>
              </a:ext>
            </a:extLst>
          </p:cNvPr>
          <p:cNvSpPr>
            <a:spLocks noGrp="1"/>
          </p:cNvSpPr>
          <p:nvPr>
            <p:ph type="dt" sz="half" idx="10"/>
          </p:nvPr>
        </p:nvSpPr>
        <p:spPr/>
        <p:txBody>
          <a:bodyPr/>
          <a:lstStyle/>
          <a:p>
            <a:fld id="{07828F55-E625-4238-B958-6DC123265965}" type="datetimeFigureOut">
              <a:rPr lang="en-US" smtClean="0"/>
              <a:t>3/3/2023</a:t>
            </a:fld>
            <a:endParaRPr lang="en-US" dirty="0"/>
          </a:p>
        </p:txBody>
      </p:sp>
      <p:sp>
        <p:nvSpPr>
          <p:cNvPr id="8" name="Footer Placeholder 7">
            <a:extLst>
              <a:ext uri="{FF2B5EF4-FFF2-40B4-BE49-F238E27FC236}">
                <a16:creationId xmlns:a16="http://schemas.microsoft.com/office/drawing/2014/main" id="{CDD088A2-1CED-4744-A6FC-A0F48EF6902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03CED5-B6D5-477D-AA83-AABA199A1540}"/>
              </a:ext>
            </a:extLst>
          </p:cNvPr>
          <p:cNvSpPr>
            <a:spLocks noGrp="1"/>
          </p:cNvSpPr>
          <p:nvPr>
            <p:ph type="sldNum" sz="quarter" idx="12"/>
          </p:nvPr>
        </p:nvSpPr>
        <p:spPr/>
        <p:txBody>
          <a:bodyPr/>
          <a:lstStyle/>
          <a:p>
            <a:fld id="{574F9ACF-CC56-48E1-B3A9-FC9DA25D55F8}" type="slidenum">
              <a:rPr lang="en-US" smtClean="0"/>
              <a:t>‹#›</a:t>
            </a:fld>
            <a:endParaRPr lang="en-US" dirty="0"/>
          </a:p>
        </p:txBody>
      </p:sp>
    </p:spTree>
    <p:extLst>
      <p:ext uri="{BB962C8B-B14F-4D97-AF65-F5344CB8AC3E}">
        <p14:creationId xmlns:p14="http://schemas.microsoft.com/office/powerpoint/2010/main" val="316990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6DDD-5A6B-4474-A003-BE82D30828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6E4B02-61E7-4D72-BE41-2B7F523C41DB}"/>
              </a:ext>
            </a:extLst>
          </p:cNvPr>
          <p:cNvSpPr>
            <a:spLocks noGrp="1"/>
          </p:cNvSpPr>
          <p:nvPr>
            <p:ph type="dt" sz="half" idx="10"/>
          </p:nvPr>
        </p:nvSpPr>
        <p:spPr/>
        <p:txBody>
          <a:bodyPr/>
          <a:lstStyle/>
          <a:p>
            <a:fld id="{07828F55-E625-4238-B958-6DC123265965}" type="datetimeFigureOut">
              <a:rPr lang="en-US" smtClean="0"/>
              <a:t>3/3/2023</a:t>
            </a:fld>
            <a:endParaRPr lang="en-US" dirty="0"/>
          </a:p>
        </p:txBody>
      </p:sp>
      <p:sp>
        <p:nvSpPr>
          <p:cNvPr id="4" name="Footer Placeholder 3">
            <a:extLst>
              <a:ext uri="{FF2B5EF4-FFF2-40B4-BE49-F238E27FC236}">
                <a16:creationId xmlns:a16="http://schemas.microsoft.com/office/drawing/2014/main" id="{FA4E9A71-D55F-4D97-B8C2-971FB4D5700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1B3899-D89A-4F0D-9C70-143B24EC56CE}"/>
              </a:ext>
            </a:extLst>
          </p:cNvPr>
          <p:cNvSpPr>
            <a:spLocks noGrp="1"/>
          </p:cNvSpPr>
          <p:nvPr>
            <p:ph type="sldNum" sz="quarter" idx="12"/>
          </p:nvPr>
        </p:nvSpPr>
        <p:spPr/>
        <p:txBody>
          <a:bodyPr/>
          <a:lstStyle/>
          <a:p>
            <a:fld id="{574F9ACF-CC56-48E1-B3A9-FC9DA25D55F8}" type="slidenum">
              <a:rPr lang="en-US" smtClean="0"/>
              <a:t>‹#›</a:t>
            </a:fld>
            <a:endParaRPr lang="en-US" dirty="0"/>
          </a:p>
        </p:txBody>
      </p:sp>
    </p:spTree>
    <p:extLst>
      <p:ext uri="{BB962C8B-B14F-4D97-AF65-F5344CB8AC3E}">
        <p14:creationId xmlns:p14="http://schemas.microsoft.com/office/powerpoint/2010/main" val="223471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EED0F5-1CD1-4ECC-A415-1A6640D2E7FE}"/>
              </a:ext>
            </a:extLst>
          </p:cNvPr>
          <p:cNvSpPr>
            <a:spLocks noGrp="1"/>
          </p:cNvSpPr>
          <p:nvPr>
            <p:ph type="dt" sz="half" idx="10"/>
          </p:nvPr>
        </p:nvSpPr>
        <p:spPr/>
        <p:txBody>
          <a:bodyPr/>
          <a:lstStyle/>
          <a:p>
            <a:fld id="{07828F55-E625-4238-B958-6DC123265965}" type="datetimeFigureOut">
              <a:rPr lang="en-US" smtClean="0"/>
              <a:t>3/3/2023</a:t>
            </a:fld>
            <a:endParaRPr lang="en-US" dirty="0"/>
          </a:p>
        </p:txBody>
      </p:sp>
      <p:sp>
        <p:nvSpPr>
          <p:cNvPr id="3" name="Footer Placeholder 2">
            <a:extLst>
              <a:ext uri="{FF2B5EF4-FFF2-40B4-BE49-F238E27FC236}">
                <a16:creationId xmlns:a16="http://schemas.microsoft.com/office/drawing/2014/main" id="{CCC4A54B-94FF-4094-85F7-CA81477583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9B57F6-37F8-464A-B16F-699D1D43D3FB}"/>
              </a:ext>
            </a:extLst>
          </p:cNvPr>
          <p:cNvSpPr>
            <a:spLocks noGrp="1"/>
          </p:cNvSpPr>
          <p:nvPr>
            <p:ph type="sldNum" sz="quarter" idx="12"/>
          </p:nvPr>
        </p:nvSpPr>
        <p:spPr/>
        <p:txBody>
          <a:bodyPr/>
          <a:lstStyle/>
          <a:p>
            <a:fld id="{574F9ACF-CC56-48E1-B3A9-FC9DA25D55F8}" type="slidenum">
              <a:rPr lang="en-US" smtClean="0"/>
              <a:t>‹#›</a:t>
            </a:fld>
            <a:endParaRPr lang="en-US" dirty="0"/>
          </a:p>
        </p:txBody>
      </p:sp>
    </p:spTree>
    <p:extLst>
      <p:ext uri="{BB962C8B-B14F-4D97-AF65-F5344CB8AC3E}">
        <p14:creationId xmlns:p14="http://schemas.microsoft.com/office/powerpoint/2010/main" val="104208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9236-EE8E-406C-BF39-5136EFA213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0FDCBE-7FE2-4373-8157-C638499CB4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316003-0C2F-4B93-8CA6-36C19A3C6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9216F7-29AB-41EA-A6F3-14DD642B080C}"/>
              </a:ext>
            </a:extLst>
          </p:cNvPr>
          <p:cNvSpPr>
            <a:spLocks noGrp="1"/>
          </p:cNvSpPr>
          <p:nvPr>
            <p:ph type="dt" sz="half" idx="10"/>
          </p:nvPr>
        </p:nvSpPr>
        <p:spPr/>
        <p:txBody>
          <a:bodyPr/>
          <a:lstStyle/>
          <a:p>
            <a:fld id="{07828F55-E625-4238-B958-6DC123265965}" type="datetimeFigureOut">
              <a:rPr lang="en-US" smtClean="0"/>
              <a:t>3/3/2023</a:t>
            </a:fld>
            <a:endParaRPr lang="en-US" dirty="0"/>
          </a:p>
        </p:txBody>
      </p:sp>
      <p:sp>
        <p:nvSpPr>
          <p:cNvPr id="6" name="Footer Placeholder 5">
            <a:extLst>
              <a:ext uri="{FF2B5EF4-FFF2-40B4-BE49-F238E27FC236}">
                <a16:creationId xmlns:a16="http://schemas.microsoft.com/office/drawing/2014/main" id="{2D2C19A7-F00D-4E62-B57D-C834B6A732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1523FB-DC77-4BDE-B7E1-0ED03BAF936C}"/>
              </a:ext>
            </a:extLst>
          </p:cNvPr>
          <p:cNvSpPr>
            <a:spLocks noGrp="1"/>
          </p:cNvSpPr>
          <p:nvPr>
            <p:ph type="sldNum" sz="quarter" idx="12"/>
          </p:nvPr>
        </p:nvSpPr>
        <p:spPr/>
        <p:txBody>
          <a:bodyPr/>
          <a:lstStyle/>
          <a:p>
            <a:fld id="{574F9ACF-CC56-48E1-B3A9-FC9DA25D55F8}" type="slidenum">
              <a:rPr lang="en-US" smtClean="0"/>
              <a:t>‹#›</a:t>
            </a:fld>
            <a:endParaRPr lang="en-US" dirty="0"/>
          </a:p>
        </p:txBody>
      </p:sp>
    </p:spTree>
    <p:extLst>
      <p:ext uri="{BB962C8B-B14F-4D97-AF65-F5344CB8AC3E}">
        <p14:creationId xmlns:p14="http://schemas.microsoft.com/office/powerpoint/2010/main" val="84148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FACBD-18FA-4959-9F1E-62B5ED08A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C7C11C-8516-47BC-AD3F-C0E4AAE520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927C4CA-383A-4610-9A35-BE84BE6D1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5433A-A4CD-42C8-93DE-1D472E619A84}"/>
              </a:ext>
            </a:extLst>
          </p:cNvPr>
          <p:cNvSpPr>
            <a:spLocks noGrp="1"/>
          </p:cNvSpPr>
          <p:nvPr>
            <p:ph type="dt" sz="half" idx="10"/>
          </p:nvPr>
        </p:nvSpPr>
        <p:spPr/>
        <p:txBody>
          <a:bodyPr/>
          <a:lstStyle/>
          <a:p>
            <a:fld id="{07828F55-E625-4238-B958-6DC123265965}" type="datetimeFigureOut">
              <a:rPr lang="en-US" smtClean="0"/>
              <a:t>3/3/2023</a:t>
            </a:fld>
            <a:endParaRPr lang="en-US" dirty="0"/>
          </a:p>
        </p:txBody>
      </p:sp>
      <p:sp>
        <p:nvSpPr>
          <p:cNvPr id="6" name="Footer Placeholder 5">
            <a:extLst>
              <a:ext uri="{FF2B5EF4-FFF2-40B4-BE49-F238E27FC236}">
                <a16:creationId xmlns:a16="http://schemas.microsoft.com/office/drawing/2014/main" id="{5B19A49D-D33C-47EA-A5D5-18E31FD8AF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A8A380-3377-4652-A0E8-92E555FD7C50}"/>
              </a:ext>
            </a:extLst>
          </p:cNvPr>
          <p:cNvSpPr>
            <a:spLocks noGrp="1"/>
          </p:cNvSpPr>
          <p:nvPr>
            <p:ph type="sldNum" sz="quarter" idx="12"/>
          </p:nvPr>
        </p:nvSpPr>
        <p:spPr/>
        <p:txBody>
          <a:bodyPr/>
          <a:lstStyle/>
          <a:p>
            <a:fld id="{574F9ACF-CC56-48E1-B3A9-FC9DA25D55F8}" type="slidenum">
              <a:rPr lang="en-US" smtClean="0"/>
              <a:t>‹#›</a:t>
            </a:fld>
            <a:endParaRPr lang="en-US" dirty="0"/>
          </a:p>
        </p:txBody>
      </p:sp>
    </p:spTree>
    <p:extLst>
      <p:ext uri="{BB962C8B-B14F-4D97-AF65-F5344CB8AC3E}">
        <p14:creationId xmlns:p14="http://schemas.microsoft.com/office/powerpoint/2010/main" val="401837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52CBC-C9FE-4C8F-88FB-810053845B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49B558-6833-4C7D-A1F1-33DF88BA38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0F6FE-E0F8-462F-AA26-65C4E66ACD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28F55-E625-4238-B958-6DC123265965}" type="datetimeFigureOut">
              <a:rPr lang="en-US" smtClean="0"/>
              <a:t>3/3/2023</a:t>
            </a:fld>
            <a:endParaRPr lang="en-US" dirty="0"/>
          </a:p>
        </p:txBody>
      </p:sp>
      <p:sp>
        <p:nvSpPr>
          <p:cNvPr id="5" name="Footer Placeholder 4">
            <a:extLst>
              <a:ext uri="{FF2B5EF4-FFF2-40B4-BE49-F238E27FC236}">
                <a16:creationId xmlns:a16="http://schemas.microsoft.com/office/drawing/2014/main" id="{21BD1A0D-B3C5-46FC-8D93-AF4C941352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AA5A04C-F7F2-4FAA-8DD2-98F98575D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F9ACF-CC56-48E1-B3A9-FC9DA25D55F8}" type="slidenum">
              <a:rPr lang="en-US" smtClean="0"/>
              <a:t>‹#›</a:t>
            </a:fld>
            <a:endParaRPr lang="en-US" dirty="0"/>
          </a:p>
        </p:txBody>
      </p:sp>
    </p:spTree>
    <p:extLst>
      <p:ext uri="{BB962C8B-B14F-4D97-AF65-F5344CB8AC3E}">
        <p14:creationId xmlns:p14="http://schemas.microsoft.com/office/powerpoint/2010/main" val="1059244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en.wikipedia.org/wiki/Elmer_fud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7BA99B-6674-4660-9D9F-706E50E9F576}"/>
              </a:ext>
            </a:extLst>
          </p:cNvPr>
          <p:cNvPicPr>
            <a:picLocks noChangeAspect="1"/>
          </p:cNvPicPr>
          <p:nvPr/>
        </p:nvPicPr>
        <p:blipFill>
          <a:blip r:embed="rId3"/>
          <a:stretch>
            <a:fillRect/>
          </a:stretch>
        </p:blipFill>
        <p:spPr>
          <a:xfrm>
            <a:off x="3289955" y="179585"/>
            <a:ext cx="6423005" cy="3921075"/>
          </a:xfrm>
          <a:prstGeom prst="rect">
            <a:avLst/>
          </a:prstGeom>
        </p:spPr>
      </p:pic>
      <p:sp>
        <p:nvSpPr>
          <p:cNvPr id="5" name="TextBox 4">
            <a:extLst>
              <a:ext uri="{FF2B5EF4-FFF2-40B4-BE49-F238E27FC236}">
                <a16:creationId xmlns:a16="http://schemas.microsoft.com/office/drawing/2014/main" id="{9DCB5813-D72C-4683-9C07-BB737B6C2AC9}"/>
              </a:ext>
            </a:extLst>
          </p:cNvPr>
          <p:cNvSpPr txBox="1"/>
          <p:nvPr/>
        </p:nvSpPr>
        <p:spPr>
          <a:xfrm>
            <a:off x="2099733" y="4978400"/>
            <a:ext cx="8947574" cy="1754326"/>
          </a:xfrm>
          <a:prstGeom prst="rect">
            <a:avLst/>
          </a:prstGeom>
          <a:noFill/>
        </p:spPr>
        <p:txBody>
          <a:bodyPr wrap="square" rtlCol="0">
            <a:spAutoFit/>
          </a:bodyPr>
          <a:lstStyle/>
          <a:p>
            <a:pPr algn="ctr"/>
            <a:endParaRPr lang="en-US" b="1" dirty="0"/>
          </a:p>
          <a:p>
            <a:pPr algn="ctr"/>
            <a:r>
              <a:rPr lang="en-US" b="1" dirty="0"/>
              <a:t>Engaging Students</a:t>
            </a:r>
          </a:p>
          <a:p>
            <a:pPr algn="ctr"/>
            <a:r>
              <a:rPr lang="en-US" b="1" dirty="0"/>
              <a:t>CCAC</a:t>
            </a:r>
          </a:p>
          <a:p>
            <a:pPr algn="ctr"/>
            <a:r>
              <a:rPr lang="en-US" b="1" dirty="0"/>
              <a:t>Elizabeth Claytor, MA, ABD</a:t>
            </a:r>
          </a:p>
          <a:p>
            <a:pPr algn="ctr"/>
            <a:r>
              <a:rPr lang="en-US" b="1" dirty="0"/>
              <a:t>August 17, 2022</a:t>
            </a:r>
          </a:p>
          <a:p>
            <a:endParaRPr lang="en-US" dirty="0"/>
          </a:p>
        </p:txBody>
      </p:sp>
    </p:spTree>
    <p:extLst>
      <p:ext uri="{BB962C8B-B14F-4D97-AF65-F5344CB8AC3E}">
        <p14:creationId xmlns:p14="http://schemas.microsoft.com/office/powerpoint/2010/main" val="66546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886364"/>
          </a:xfrm>
        </p:spPr>
        <p:txBody>
          <a:bodyPr>
            <a:normAutofit/>
          </a:bodyPr>
          <a:lstStyle/>
          <a:p>
            <a:pPr algn="ctr"/>
            <a:r>
              <a:rPr lang="en-US" b="1" dirty="0"/>
              <a:t>Discussion Guidelines</a:t>
            </a:r>
            <a:br>
              <a:rPr lang="en-US" b="1" dirty="0"/>
            </a:br>
            <a:r>
              <a:rPr lang="en-US" b="1" dirty="0"/>
              <a:t>1. Demonstrate that you understand the prompt.</a:t>
            </a:r>
            <a:br>
              <a:rPr lang="en-US" b="1" dirty="0"/>
            </a:br>
            <a:r>
              <a:rPr lang="en-US" b="1" dirty="0"/>
              <a:t>2.  Make relevant comments.</a:t>
            </a:r>
            <a:br>
              <a:rPr lang="en-US" b="1" dirty="0"/>
            </a:br>
            <a:r>
              <a:rPr lang="en-US" b="1" dirty="0"/>
              <a:t>3. All group members should contribute.</a:t>
            </a:r>
            <a:br>
              <a:rPr lang="en-US" b="1" dirty="0"/>
            </a:br>
            <a:endParaRPr lang="en-US" b="1" dirty="0"/>
          </a:p>
        </p:txBody>
      </p:sp>
      <p:pic>
        <p:nvPicPr>
          <p:cNvPr id="6" name="Picture 5" descr="So what does all this mean? Some advice on writing the discuss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777" y="3855563"/>
            <a:ext cx="2900314" cy="2175236"/>
          </a:xfrm>
          <a:prstGeom prst="rect">
            <a:avLst/>
          </a:prstGeom>
        </p:spPr>
      </p:pic>
    </p:spTree>
    <p:extLst>
      <p:ext uri="{BB962C8B-B14F-4D97-AF65-F5344CB8AC3E}">
        <p14:creationId xmlns:p14="http://schemas.microsoft.com/office/powerpoint/2010/main" val="223598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MLA Composition Standards</a:t>
            </a:r>
          </a:p>
        </p:txBody>
      </p:sp>
      <p:sp>
        <p:nvSpPr>
          <p:cNvPr id="3" name="Rectangle 2"/>
          <p:cNvSpPr/>
          <p:nvPr/>
        </p:nvSpPr>
        <p:spPr>
          <a:xfrm>
            <a:off x="752354" y="2413338"/>
            <a:ext cx="8391646" cy="3970318"/>
          </a:xfrm>
          <a:prstGeom prst="rect">
            <a:avLst/>
          </a:prstGeom>
        </p:spPr>
        <p:txBody>
          <a:bodyPr wrap="square">
            <a:spAutoFit/>
          </a:bodyPr>
          <a:lstStyle/>
          <a:p>
            <a:r>
              <a:rPr lang="en-US" sz="3600" b="1" dirty="0"/>
              <a:t>Mechanics of Writing:</a:t>
            </a:r>
            <a:r>
              <a:rPr lang="en-US" sz="3600" dirty="0"/>
              <a:t> </a:t>
            </a:r>
          </a:p>
          <a:p>
            <a:r>
              <a:rPr lang="en-US" sz="3600" dirty="0"/>
              <a:t>Use the correct heading </a:t>
            </a:r>
          </a:p>
          <a:p>
            <a:r>
              <a:rPr lang="en-US" sz="3600" dirty="0"/>
              <a:t>Today's date: 17 August 2022 </a:t>
            </a:r>
          </a:p>
          <a:p>
            <a:r>
              <a:rPr lang="en-US" sz="3600" dirty="0"/>
              <a:t>Double spaced text </a:t>
            </a:r>
          </a:p>
          <a:p>
            <a:r>
              <a:rPr lang="en-US" sz="3600" dirty="0"/>
              <a:t>Times New Roman -12 point font </a:t>
            </a:r>
          </a:p>
          <a:p>
            <a:r>
              <a:rPr lang="en-US" sz="3600" dirty="0"/>
              <a:t>Minimum: one paragraph (7-12 sentences) </a:t>
            </a:r>
          </a:p>
          <a:p>
            <a:r>
              <a:rPr lang="en-US" sz="3600" dirty="0"/>
              <a:t>Correctly written and punctuated sentences </a:t>
            </a:r>
          </a:p>
        </p:txBody>
      </p:sp>
    </p:spTree>
    <p:extLst>
      <p:ext uri="{BB962C8B-B14F-4D97-AF65-F5344CB8AC3E}">
        <p14:creationId xmlns:p14="http://schemas.microsoft.com/office/powerpoint/2010/main" val="171434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Assignment</a:t>
            </a:r>
          </a:p>
        </p:txBody>
      </p:sp>
      <p:sp>
        <p:nvSpPr>
          <p:cNvPr id="3" name="Rectangle 2"/>
          <p:cNvSpPr/>
          <p:nvPr/>
        </p:nvSpPr>
        <p:spPr>
          <a:xfrm>
            <a:off x="1701477" y="1443841"/>
            <a:ext cx="8437945" cy="5324535"/>
          </a:xfrm>
          <a:prstGeom prst="rect">
            <a:avLst/>
          </a:prstGeom>
        </p:spPr>
        <p:txBody>
          <a:bodyPr wrap="square">
            <a:spAutoFit/>
          </a:bodyPr>
          <a:lstStyle/>
          <a:p>
            <a:r>
              <a:rPr lang="en-US" sz="2800" b="1" dirty="0"/>
              <a:t>In-Class Writing</a:t>
            </a:r>
          </a:p>
          <a:p>
            <a:r>
              <a:rPr lang="en-US" sz="2400" b="1" dirty="0"/>
              <a:t>Think about current events. What is happening in the world today that interests, concerns, amuses, surprises, or inspires you?</a:t>
            </a:r>
          </a:p>
          <a:p>
            <a:r>
              <a:rPr lang="en-US" sz="2400" b="1" dirty="0"/>
              <a:t>Write at least a one-paragraph to expand on your chosen topic.</a:t>
            </a:r>
          </a:p>
          <a:p>
            <a:r>
              <a:rPr lang="en-US" sz="2400" b="1" dirty="0"/>
              <a:t>Suggestions/Examples:</a:t>
            </a:r>
          </a:p>
          <a:p>
            <a:pPr marL="342900" indent="-342900">
              <a:buFont typeface="Wingdings" panose="05000000000000000000" pitchFamily="2" charset="2"/>
              <a:buChar char="Ø"/>
            </a:pPr>
            <a:r>
              <a:rPr lang="en-US" sz="2400" b="1" dirty="0"/>
              <a:t>time change - Daylight Saving Time</a:t>
            </a:r>
          </a:p>
          <a:p>
            <a:pPr marL="342900" indent="-342900">
              <a:buFont typeface="Wingdings" panose="05000000000000000000" pitchFamily="2" charset="2"/>
              <a:buChar char="Ø"/>
            </a:pPr>
            <a:r>
              <a:rPr lang="en-US" sz="2400" b="1" dirty="0"/>
              <a:t>war in Ukraine</a:t>
            </a:r>
          </a:p>
          <a:p>
            <a:pPr marL="342900" indent="-342900">
              <a:buFont typeface="Wingdings" panose="05000000000000000000" pitchFamily="2" charset="2"/>
              <a:buChar char="Ø"/>
            </a:pPr>
            <a:r>
              <a:rPr lang="en-US" sz="2400" b="1" dirty="0"/>
              <a:t>gasoline prices</a:t>
            </a:r>
          </a:p>
          <a:p>
            <a:pPr marL="342900" indent="-342900">
              <a:buFont typeface="Wingdings" panose="05000000000000000000" pitchFamily="2" charset="2"/>
              <a:buChar char="Ø"/>
            </a:pPr>
            <a:r>
              <a:rPr lang="en-US" sz="2400" b="1" dirty="0"/>
              <a:t>covid-19</a:t>
            </a:r>
          </a:p>
          <a:p>
            <a:pPr marL="342900" indent="-342900">
              <a:buFont typeface="Wingdings" panose="05000000000000000000" pitchFamily="2" charset="2"/>
              <a:buChar char="Ø"/>
            </a:pPr>
            <a:r>
              <a:rPr lang="en-US" sz="2400" b="1" dirty="0"/>
              <a:t>current movies - Ryan Reynolds' movies</a:t>
            </a:r>
          </a:p>
          <a:p>
            <a:pPr marL="342900" indent="-342900">
              <a:buFont typeface="Wingdings" panose="05000000000000000000" pitchFamily="2" charset="2"/>
              <a:buChar char="Ø"/>
            </a:pPr>
            <a:r>
              <a:rPr lang="en-US" sz="2400" b="1" dirty="0"/>
              <a:t>spring is coming</a:t>
            </a:r>
          </a:p>
          <a:p>
            <a:pPr marL="342900" indent="-342900">
              <a:buFont typeface="Wingdings" panose="05000000000000000000" pitchFamily="2" charset="2"/>
              <a:buChar char="Ø"/>
            </a:pPr>
            <a:r>
              <a:rPr lang="en-US" sz="2400" b="1" dirty="0"/>
              <a:t>food choices</a:t>
            </a:r>
          </a:p>
          <a:p>
            <a:pPr marL="342900" indent="-342900">
              <a:buFont typeface="Wingdings" panose="05000000000000000000" pitchFamily="2" charset="2"/>
              <a:buChar char="Ø"/>
            </a:pPr>
            <a:r>
              <a:rPr lang="en-US" sz="2400" b="1" dirty="0"/>
              <a:t>food prices/shortages</a:t>
            </a:r>
          </a:p>
        </p:txBody>
      </p:sp>
      <p:pic>
        <p:nvPicPr>
          <p:cNvPr id="4" name="Picture 3" descr="2 years after Walmart mass shooting, El Paso leaders see inaction an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295" y="3873232"/>
            <a:ext cx="3438404" cy="1652111"/>
          </a:xfrm>
          <a:prstGeom prst="rect">
            <a:avLst/>
          </a:prstGeom>
        </p:spPr>
      </p:pic>
    </p:spTree>
    <p:extLst>
      <p:ext uri="{BB962C8B-B14F-4D97-AF65-F5344CB8AC3E}">
        <p14:creationId xmlns:p14="http://schemas.microsoft.com/office/powerpoint/2010/main" val="2582019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Prompt</a:t>
            </a:r>
          </a:p>
        </p:txBody>
      </p:sp>
      <p:sp>
        <p:nvSpPr>
          <p:cNvPr id="3" name="Rectangle 2"/>
          <p:cNvSpPr/>
          <p:nvPr/>
        </p:nvSpPr>
        <p:spPr>
          <a:xfrm>
            <a:off x="838199" y="1859340"/>
            <a:ext cx="10088301" cy="2985433"/>
          </a:xfrm>
          <a:prstGeom prst="rect">
            <a:avLst/>
          </a:prstGeom>
        </p:spPr>
        <p:txBody>
          <a:bodyPr wrap="square">
            <a:spAutoFit/>
          </a:bodyPr>
          <a:lstStyle/>
          <a:p>
            <a:r>
              <a:rPr lang="en-US" sz="2000" b="1" dirty="0"/>
              <a:t>In-Class Writing:</a:t>
            </a:r>
          </a:p>
          <a:p>
            <a:r>
              <a:rPr lang="en-US" sz="2000" b="1" dirty="0"/>
              <a:t>The Slap Heard Around the World</a:t>
            </a:r>
          </a:p>
          <a:p>
            <a:r>
              <a:rPr lang="en-US" sz="2000" b="1" dirty="0"/>
              <a:t>Will Smith and Chris Rock are trending on social media. At the Oscars program on Sunday, Chris Rock made a joke about Will Smith's wife. Smith went onto the stage and slapped Chris Rock. He returned to his seat in the audience and told Rock to keep his wife's name out of his mouth.</a:t>
            </a:r>
          </a:p>
          <a:p>
            <a:r>
              <a:rPr lang="en-US" sz="2000" b="1" dirty="0"/>
              <a:t>Your opinion is requested. Was Will Smith's behavior all right with you? Was it wrong? Why? Should Will Smith be punished? Explain your answer.</a:t>
            </a:r>
          </a:p>
          <a:p>
            <a:endParaRPr lang="en-US" sz="2800" b="1" dirty="0"/>
          </a:p>
        </p:txBody>
      </p:sp>
      <p:pic>
        <p:nvPicPr>
          <p:cNvPr id="4" name="Picture 3" descr="Boxing Gloves image - Free stock photo - Public Domain photo - CC0 Image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2391" y="4722471"/>
            <a:ext cx="3162000" cy="1793764"/>
          </a:xfrm>
          <a:prstGeom prst="rect">
            <a:avLst/>
          </a:prstGeom>
        </p:spPr>
      </p:pic>
    </p:spTree>
    <p:extLst>
      <p:ext uri="{BB962C8B-B14F-4D97-AF65-F5344CB8AC3E}">
        <p14:creationId xmlns:p14="http://schemas.microsoft.com/office/powerpoint/2010/main" val="318360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Prompt</a:t>
            </a:r>
          </a:p>
        </p:txBody>
      </p:sp>
      <p:sp>
        <p:nvSpPr>
          <p:cNvPr id="3" name="Rectangle 2"/>
          <p:cNvSpPr/>
          <p:nvPr/>
        </p:nvSpPr>
        <p:spPr>
          <a:xfrm>
            <a:off x="1192192" y="1990846"/>
            <a:ext cx="7951808" cy="1938992"/>
          </a:xfrm>
          <a:prstGeom prst="rect">
            <a:avLst/>
          </a:prstGeom>
        </p:spPr>
        <p:txBody>
          <a:bodyPr wrap="square">
            <a:spAutoFit/>
          </a:bodyPr>
          <a:lstStyle/>
          <a:p>
            <a:r>
              <a:rPr lang="en-US" sz="2400" b="1" dirty="0"/>
              <a:t>For the fall 2022 semester, all CCAC students enrolled in face-to-face classes or participating in sports or campus activities must be vaccinated and provide proof of vaccination. What is your response to this new policy? How will it affect you? Offer your reaction and explain your response</a:t>
            </a:r>
            <a:r>
              <a:rPr lang="en-US" dirty="0"/>
              <a:t>.</a:t>
            </a:r>
          </a:p>
        </p:txBody>
      </p:sp>
      <p:pic>
        <p:nvPicPr>
          <p:cNvPr id="4" name="Picture 3" descr="Can a 'Warp Speed' COVID-19 Vaccine Be Safe? | Mickey Z."/>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980" y="3611301"/>
            <a:ext cx="3696182" cy="2772136"/>
          </a:xfrm>
          <a:prstGeom prst="rect">
            <a:avLst/>
          </a:prstGeom>
        </p:spPr>
      </p:pic>
    </p:spTree>
    <p:extLst>
      <p:ext uri="{BB962C8B-B14F-4D97-AF65-F5344CB8AC3E}">
        <p14:creationId xmlns:p14="http://schemas.microsoft.com/office/powerpoint/2010/main" val="3483912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C10813-969D-44DD-851F-5CB2460C2FAC}"/>
              </a:ext>
            </a:extLst>
          </p:cNvPr>
          <p:cNvSpPr txBox="1"/>
          <p:nvPr/>
        </p:nvSpPr>
        <p:spPr>
          <a:xfrm>
            <a:off x="1743955" y="955957"/>
            <a:ext cx="7548957" cy="954107"/>
          </a:xfrm>
          <a:prstGeom prst="rect">
            <a:avLst/>
          </a:prstGeom>
          <a:noFill/>
        </p:spPr>
        <p:txBody>
          <a:bodyPr wrap="square" rtlCol="0">
            <a:spAutoFit/>
          </a:bodyPr>
          <a:lstStyle/>
          <a:p>
            <a:pPr algn="ctr"/>
            <a:r>
              <a:rPr lang="en-US" sz="4000" b="1" dirty="0"/>
              <a:t>That’s All Folks!</a:t>
            </a:r>
          </a:p>
          <a:p>
            <a:pPr algn="ctr"/>
            <a:r>
              <a:rPr lang="en-US" sz="1600" b="1" dirty="0"/>
              <a:t>(Or the End of the Beginning)</a:t>
            </a:r>
          </a:p>
        </p:txBody>
      </p:sp>
      <p:pic>
        <p:nvPicPr>
          <p:cNvPr id="5" name="Picture 4" descr="A close up of a logo&#10;&#10;Description automatically generated">
            <a:extLst>
              <a:ext uri="{FF2B5EF4-FFF2-40B4-BE49-F238E27FC236}">
                <a16:creationId xmlns:a16="http://schemas.microsoft.com/office/drawing/2014/main" id="{81D786FC-CB2B-4DC3-A320-417BBC882D5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20812" y="650585"/>
            <a:ext cx="4673600" cy="4673600"/>
          </a:xfrm>
          <a:prstGeom prst="rect">
            <a:avLst/>
          </a:prstGeom>
        </p:spPr>
      </p:pic>
    </p:spTree>
    <p:extLst>
      <p:ext uri="{BB962C8B-B14F-4D97-AF65-F5344CB8AC3E}">
        <p14:creationId xmlns:p14="http://schemas.microsoft.com/office/powerpoint/2010/main" val="309233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Identify the Problem</a:t>
            </a:r>
          </a:p>
        </p:txBody>
      </p:sp>
      <p:sp>
        <p:nvSpPr>
          <p:cNvPr id="3" name="Content Placeholder 2"/>
          <p:cNvSpPr>
            <a:spLocks noGrp="1"/>
          </p:cNvSpPr>
          <p:nvPr>
            <p:ph idx="1"/>
          </p:nvPr>
        </p:nvSpPr>
        <p:spPr/>
        <p:txBody>
          <a:bodyPr/>
          <a:lstStyle/>
          <a:p>
            <a:r>
              <a:rPr lang="en-US" b="1" dirty="0"/>
              <a:t>Students are reluctant to speak and share ideas in the classroom setting.</a:t>
            </a:r>
          </a:p>
          <a:p>
            <a:endParaRPr lang="en-US" b="1" dirty="0"/>
          </a:p>
          <a:p>
            <a:endParaRPr lang="en-US" b="1" dirty="0"/>
          </a:p>
        </p:txBody>
      </p:sp>
      <p:pic>
        <p:nvPicPr>
          <p:cNvPr id="4" name="Picture 3" descr="Four Moons: Classroom by cerulean-kitsune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5028637" y="2318993"/>
            <a:ext cx="5183884" cy="3644107"/>
          </a:xfrm>
          <a:prstGeom prst="rect">
            <a:avLst/>
          </a:prstGeom>
        </p:spPr>
      </p:pic>
    </p:spTree>
    <p:extLst>
      <p:ext uri="{BB962C8B-B14F-4D97-AF65-F5344CB8AC3E}">
        <p14:creationId xmlns:p14="http://schemas.microsoft.com/office/powerpoint/2010/main" val="971413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Issue Teams - Grassroots North Sho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21" y="365125"/>
            <a:ext cx="10058400" cy="5657850"/>
          </a:xfrm>
          <a:prstGeom prst="rect">
            <a:avLst/>
          </a:prstGeom>
        </p:spPr>
      </p:pic>
    </p:spTree>
    <p:extLst>
      <p:ext uri="{BB962C8B-B14F-4D97-AF65-F5344CB8AC3E}">
        <p14:creationId xmlns:p14="http://schemas.microsoft.com/office/powerpoint/2010/main" val="530687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Learning and Behavioral Objectives</a:t>
            </a:r>
          </a:p>
        </p:txBody>
      </p:sp>
      <p:sp>
        <p:nvSpPr>
          <p:cNvPr id="3" name="Rectangle 2"/>
          <p:cNvSpPr/>
          <p:nvPr/>
        </p:nvSpPr>
        <p:spPr>
          <a:xfrm>
            <a:off x="405114" y="1794076"/>
            <a:ext cx="6597570" cy="1938992"/>
          </a:xfrm>
          <a:prstGeom prst="rect">
            <a:avLst/>
          </a:prstGeom>
        </p:spPr>
        <p:txBody>
          <a:bodyPr wrap="square">
            <a:spAutoFit/>
          </a:bodyPr>
          <a:lstStyle/>
          <a:p>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Read, write, and speak critically, learn to summarize, analyze, interpret, and evaluate relevant information from a variety of print and electronic sources, as well as from direct observation, interviews and surveys. </a:t>
            </a:r>
            <a:endParaRPr lang="en-US" sz="2400" b="1" dirty="0"/>
          </a:p>
        </p:txBody>
      </p:sp>
      <p:pic>
        <p:nvPicPr>
          <p:cNvPr id="4" name="Picture 3" descr="Analysis - Free of Charge Creative Commons Tablet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0" y="3657600"/>
            <a:ext cx="4572000" cy="3048000"/>
          </a:xfrm>
          <a:prstGeom prst="rect">
            <a:avLst/>
          </a:prstGeom>
        </p:spPr>
      </p:pic>
    </p:spTree>
    <p:extLst>
      <p:ext uri="{BB962C8B-B14F-4D97-AF65-F5344CB8AC3E}">
        <p14:creationId xmlns:p14="http://schemas.microsoft.com/office/powerpoint/2010/main" val="408193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088" y="365125"/>
            <a:ext cx="10022711" cy="5688434"/>
          </a:xfrm>
        </p:spPr>
        <p:txBody>
          <a:bodyPr>
            <a:normAutofit/>
          </a:bodyPr>
          <a:lstStyle/>
          <a:p>
            <a:r>
              <a:rPr lang="en-US" b="1" dirty="0"/>
              <a:t>Teaching Task: Create and Teach a  Strategic Plan</a:t>
            </a:r>
            <a:br>
              <a:rPr lang="en-US" b="1" dirty="0"/>
            </a:br>
            <a:br>
              <a:rPr lang="en-US" b="1" dirty="0"/>
            </a:br>
            <a:endParaRPr lang="en-US" b="1" dirty="0"/>
          </a:p>
        </p:txBody>
      </p:sp>
      <p:pic>
        <p:nvPicPr>
          <p:cNvPr id="3" name="Picture 2" descr="Keep Calm and Teach On Free Printable {Teacher Appreciation Gif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253" y="2631598"/>
            <a:ext cx="3292366" cy="3421961"/>
          </a:xfrm>
          <a:prstGeom prst="rect">
            <a:avLst/>
          </a:prstGeom>
        </p:spPr>
      </p:pic>
    </p:spTree>
    <p:extLst>
      <p:ext uri="{BB962C8B-B14F-4D97-AF65-F5344CB8AC3E}">
        <p14:creationId xmlns:p14="http://schemas.microsoft.com/office/powerpoint/2010/main" val="1934335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Work the Plan</a:t>
            </a:r>
          </a:p>
        </p:txBody>
      </p:sp>
      <p:sp>
        <p:nvSpPr>
          <p:cNvPr id="3" name="Content Placeholder 2"/>
          <p:cNvSpPr>
            <a:spLocks noGrp="1"/>
          </p:cNvSpPr>
          <p:nvPr>
            <p:ph idx="1"/>
          </p:nvPr>
        </p:nvSpPr>
        <p:spPr/>
        <p:txBody>
          <a:bodyPr/>
          <a:lstStyle/>
          <a:p>
            <a:r>
              <a:rPr lang="en-US" b="1" dirty="0"/>
              <a:t>1. Present a short piece of reading or a writing prompt.</a:t>
            </a:r>
            <a:br>
              <a:rPr lang="en-US" b="1" dirty="0"/>
            </a:br>
            <a:r>
              <a:rPr lang="en-US" b="1" dirty="0"/>
              <a:t>2. Each group will choose a recorder and a reporter.</a:t>
            </a:r>
            <a:br>
              <a:rPr lang="en-US" b="1" dirty="0"/>
            </a:br>
            <a:r>
              <a:rPr lang="en-US" b="1" dirty="0"/>
              <a:t>3. The recorder will gather all group member names and create a Word document with their group’s responses. The recorder will upload the notes to Blackboard.</a:t>
            </a:r>
            <a:br>
              <a:rPr lang="en-US" b="1" dirty="0"/>
            </a:br>
            <a:endParaRPr lang="en-US" dirty="0"/>
          </a:p>
        </p:txBody>
      </p:sp>
      <p:pic>
        <p:nvPicPr>
          <p:cNvPr id="4" name="Picture 3" descr="A New Plan"/>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13542" y="3434349"/>
            <a:ext cx="3861451" cy="2562947"/>
          </a:xfrm>
          <a:prstGeom prst="rect">
            <a:avLst/>
          </a:prstGeom>
        </p:spPr>
      </p:pic>
    </p:spTree>
    <p:extLst>
      <p:ext uri="{BB962C8B-B14F-4D97-AF65-F5344CB8AC3E}">
        <p14:creationId xmlns:p14="http://schemas.microsoft.com/office/powerpoint/2010/main" val="130389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Work the Plan</a:t>
            </a:r>
          </a:p>
        </p:txBody>
      </p:sp>
      <p:sp>
        <p:nvSpPr>
          <p:cNvPr id="3" name="Rectangle 2"/>
          <p:cNvSpPr/>
          <p:nvPr/>
        </p:nvSpPr>
        <p:spPr>
          <a:xfrm>
            <a:off x="1423686" y="1690688"/>
            <a:ext cx="8762036" cy="1938992"/>
          </a:xfrm>
          <a:prstGeom prst="rect">
            <a:avLst/>
          </a:prstGeom>
        </p:spPr>
        <p:txBody>
          <a:bodyPr wrap="square">
            <a:spAutoFit/>
          </a:bodyPr>
          <a:lstStyle/>
          <a:p>
            <a:r>
              <a:rPr lang="en-US" sz="2400" b="1" dirty="0"/>
              <a:t>4. 20 minutes will be devoted to discussion and writing.</a:t>
            </a:r>
            <a:br>
              <a:rPr lang="en-US" sz="2400" b="1" dirty="0"/>
            </a:br>
            <a:r>
              <a:rPr lang="en-US" sz="2400" b="1" dirty="0"/>
              <a:t>5. FEEDBACK: 15-20 minutes will be used for Reporters will share the highlights of the discussions. Other are invited to respond and share their thoughts.</a:t>
            </a:r>
            <a:br>
              <a:rPr lang="en-US" sz="2400" b="1" dirty="0"/>
            </a:br>
            <a:r>
              <a:rPr lang="en-US" sz="2400" b="1" dirty="0"/>
              <a:t>6. Assign learners to break out rooms</a:t>
            </a:r>
            <a:endParaRPr lang="en-US" sz="2400" dirty="0"/>
          </a:p>
        </p:txBody>
      </p:sp>
      <p:pic>
        <p:nvPicPr>
          <p:cNvPr id="4" name="Picture 3" descr="A New Plan"/>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19752" y="3629680"/>
            <a:ext cx="3551918" cy="2357502"/>
          </a:xfrm>
          <a:prstGeom prst="rect">
            <a:avLst/>
          </a:prstGeom>
        </p:spPr>
      </p:pic>
    </p:spTree>
    <p:extLst>
      <p:ext uri="{BB962C8B-B14F-4D97-AF65-F5344CB8AC3E}">
        <p14:creationId xmlns:p14="http://schemas.microsoft.com/office/powerpoint/2010/main" val="571644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Make It Work</a:t>
            </a:r>
          </a:p>
        </p:txBody>
      </p:sp>
      <p:pic>
        <p:nvPicPr>
          <p:cNvPr id="3" name="Picture 2" descr="Patience | Patience is not the ability to wait, but the abil…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212" y="1522105"/>
            <a:ext cx="7121413" cy="4432247"/>
          </a:xfrm>
          <a:prstGeom prst="rect">
            <a:avLst/>
          </a:prstGeom>
        </p:spPr>
      </p:pic>
    </p:spTree>
    <p:extLst>
      <p:ext uri="{BB962C8B-B14F-4D97-AF65-F5344CB8AC3E}">
        <p14:creationId xmlns:p14="http://schemas.microsoft.com/office/powerpoint/2010/main" val="20080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Repetition</a:t>
            </a:r>
          </a:p>
        </p:txBody>
      </p:sp>
      <p:pic>
        <p:nvPicPr>
          <p:cNvPr id="3" name="Picture 2" descr="How to Spiral Up Not Down | Leadership Frea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384" y="1481558"/>
            <a:ext cx="5883365" cy="3909591"/>
          </a:xfrm>
          <a:prstGeom prst="rect">
            <a:avLst/>
          </a:prstGeom>
        </p:spPr>
      </p:pic>
    </p:spTree>
    <p:extLst>
      <p:ext uri="{BB962C8B-B14F-4D97-AF65-F5344CB8AC3E}">
        <p14:creationId xmlns:p14="http://schemas.microsoft.com/office/powerpoint/2010/main" val="155552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2436</TotalTime>
  <Words>599</Words>
  <Application>Microsoft Office PowerPoint</Application>
  <PresentationFormat>Widescreen</PresentationFormat>
  <Paragraphs>63</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PowerPoint Presentation</vt:lpstr>
      <vt:lpstr>Identify the Problem</vt:lpstr>
      <vt:lpstr>PowerPoint Presentation</vt:lpstr>
      <vt:lpstr>Learning and Behavioral Objectives</vt:lpstr>
      <vt:lpstr>Teaching Task: Create and Teach a  Strategic Plan  </vt:lpstr>
      <vt:lpstr>Work the Plan</vt:lpstr>
      <vt:lpstr>Work the Plan</vt:lpstr>
      <vt:lpstr>Make It Work</vt:lpstr>
      <vt:lpstr>Repetition</vt:lpstr>
      <vt:lpstr>Discussion Guidelines 1. Demonstrate that you understand the prompt. 2.  Make relevant comments. 3. All group members should contribute. </vt:lpstr>
      <vt:lpstr>MLA Composition Standards</vt:lpstr>
      <vt:lpstr>Initial Assignment</vt:lpstr>
      <vt:lpstr>Example Prompt</vt:lpstr>
      <vt:lpstr>Example Prompt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English 101</dc:title>
  <dc:creator>ElizaElena</dc:creator>
  <cp:lastModifiedBy>Marylloyd Claytor</cp:lastModifiedBy>
  <cp:revision>57</cp:revision>
  <dcterms:created xsi:type="dcterms:W3CDTF">2020-04-12T17:08:43Z</dcterms:created>
  <dcterms:modified xsi:type="dcterms:W3CDTF">2023-03-03T17:57:30Z</dcterms:modified>
</cp:coreProperties>
</file>